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12"/>
  </p:notesMasterIdLst>
  <p:sldIdLst>
    <p:sldId id="256" r:id="rId2"/>
    <p:sldId id="262" r:id="rId3"/>
    <p:sldId id="261" r:id="rId4"/>
    <p:sldId id="264" r:id="rId5"/>
    <p:sldId id="263" r:id="rId6"/>
    <p:sldId id="265" r:id="rId7"/>
    <p:sldId id="266" r:id="rId8"/>
    <p:sldId id="258" r:id="rId9"/>
    <p:sldId id="267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69A81-D64B-4E4C-9C11-F78AE22B2C7E}" type="datetimeFigureOut">
              <a:rPr kumimoji="1" lang="ja-JP" altLang="en-US" smtClean="0"/>
              <a:t>2020/6/25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D36C4-928E-2045-89E8-9E9F68C906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2296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A39A-44A3-964C-9678-919B7C1076C2}" type="datetimeFigureOut">
              <a:rPr kumimoji="1" lang="ja-JP" altLang="en-US" smtClean="0"/>
              <a:t>2020/6/25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3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A39A-44A3-964C-9678-919B7C1076C2}" type="datetimeFigureOut">
              <a:rPr kumimoji="1" lang="ja-JP" altLang="en-US" smtClean="0"/>
              <a:t>2020/6/25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219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A39A-44A3-964C-9678-919B7C1076C2}" type="datetimeFigureOut">
              <a:rPr kumimoji="1" lang="ja-JP" altLang="en-US" smtClean="0"/>
              <a:t>2020/6/25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1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A39A-44A3-964C-9678-919B7C1076C2}" type="datetimeFigureOut">
              <a:rPr kumimoji="1" lang="ja-JP" altLang="en-US" smtClean="0"/>
              <a:t>2020/6/25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835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A39A-44A3-964C-9678-919B7C1076C2}" type="datetimeFigureOut">
              <a:rPr kumimoji="1" lang="ja-JP" altLang="en-US" smtClean="0"/>
              <a:t>2020/6/25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4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A39A-44A3-964C-9678-919B7C1076C2}" type="datetimeFigureOut">
              <a:rPr kumimoji="1" lang="ja-JP" altLang="en-US" smtClean="0"/>
              <a:t>2020/6/25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955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A39A-44A3-964C-9678-919B7C1076C2}" type="datetimeFigureOut">
              <a:rPr kumimoji="1" lang="ja-JP" altLang="en-US" smtClean="0"/>
              <a:t>2020/6/25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649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A39A-44A3-964C-9678-919B7C1076C2}" type="datetimeFigureOut">
              <a:rPr kumimoji="1" lang="ja-JP" altLang="en-US" smtClean="0"/>
              <a:t>2020/6/25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A39A-44A3-964C-9678-919B7C1076C2}" type="datetimeFigureOut">
              <a:rPr kumimoji="1" lang="ja-JP" altLang="en-US" smtClean="0"/>
              <a:t>2020/6/25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3948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A39A-44A3-964C-9678-919B7C1076C2}" type="datetimeFigureOut">
              <a:rPr kumimoji="1" lang="ja-JP" altLang="en-US" smtClean="0"/>
              <a:t>2020/6/25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926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7C0A39A-44A3-964C-9678-919B7C1076C2}" type="datetimeFigureOut">
              <a:rPr kumimoji="1" lang="ja-JP" altLang="en-US" smtClean="0"/>
              <a:t>2020/6/25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71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0A39A-44A3-964C-9678-919B7C1076C2}" type="datetimeFigureOut">
              <a:rPr kumimoji="1" lang="ja-JP" altLang="en-US" smtClean="0"/>
              <a:t>2020/6/25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BB90BC8-6CAF-EF49-A3A3-05A99FC2F39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51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keiono/items/9042bf58224ca54bdb45" TargetMode="External"/><Relationship Id="rId2" Type="http://schemas.openxmlformats.org/officeDocument/2006/relationships/hyperlink" Target="https://js.cytoscap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data.nikkei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B30DF9-868D-004A-9EC9-0A17E77303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GRAM</a:t>
            </a:r>
            <a:br>
              <a:rPr kumimoji="1" lang="en-US" altLang="ja-JP" dirty="0"/>
            </a:br>
            <a:r>
              <a:rPr kumimoji="1" lang="ja-JP" altLang="en-US" sz="4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ネットワークグラフ名簿</a:t>
            </a:r>
            <a:endParaRPr kumimoji="1" lang="ja-JP" altLang="en-US" b="1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BE6183B-33C4-5E44-8453-FF7AD33BBA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福岡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LAB3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 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12 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吉田洋</a:t>
            </a:r>
          </a:p>
        </p:txBody>
      </p:sp>
    </p:spTree>
    <p:extLst>
      <p:ext uri="{BB962C8B-B14F-4D97-AF65-F5344CB8AC3E}">
        <p14:creationId xmlns:p14="http://schemas.microsoft.com/office/powerpoint/2010/main" val="3284259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DC0450-CBCD-1D4D-8C4E-CCAD5237D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参考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URL</a:t>
            </a:r>
            <a:endParaRPr kumimoji="1" lang="ja-JP" altLang="en-US" b="1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A4FFEF-CD21-7347-80E9-5A413A872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Cytoscape.js</a:t>
            </a:r>
            <a:r>
              <a:rPr lang="en" altLang="ja-JP" dirty="0"/>
              <a:t>   </a:t>
            </a:r>
          </a:p>
          <a:p>
            <a:pPr lvl="1"/>
            <a:r>
              <a:rPr lang="en" altLang="ja-JP" dirty="0">
                <a:hlinkClick r:id="rId2"/>
              </a:rPr>
              <a:t>https://js.cytoscape.org/</a:t>
            </a:r>
            <a:r>
              <a:rPr lang="ja-JP" altLang="en-US"/>
              <a:t> </a:t>
            </a:r>
            <a:endParaRPr lang="en-US" altLang="ja-JP" dirty="0"/>
          </a:p>
          <a:p>
            <a:r>
              <a:rPr lang="ja-JP" altLang="en-US" b="1"/>
              <a:t>改訂版</a:t>
            </a:r>
            <a:r>
              <a:rPr lang="en-US" altLang="ja-JP" b="1" dirty="0"/>
              <a:t>: </a:t>
            </a:r>
            <a:r>
              <a:rPr lang="ja-JP" altLang="en-US" b="1"/>
              <a:t>プログラマーが効果的な可視化を作成する （前編） </a:t>
            </a:r>
            <a:endParaRPr lang="en-US" altLang="ja-JP" b="1" dirty="0"/>
          </a:p>
          <a:p>
            <a:pPr lvl="1"/>
            <a:r>
              <a:rPr lang="en" altLang="ja-JP" dirty="0">
                <a:hlinkClick r:id="rId3"/>
              </a:rPr>
              <a:t>https://qiita.com/keiono/items/9042bf58224ca54bdb45</a:t>
            </a:r>
            <a:r>
              <a:rPr lang="ja-JP" altLang="en-US"/>
              <a:t>　</a:t>
            </a:r>
            <a:endParaRPr lang="en-US" altLang="ja-JP" dirty="0"/>
          </a:p>
          <a:p>
            <a:r>
              <a:rPr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日経ビジュアルデータ</a:t>
            </a:r>
            <a:endParaRPr lang="en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lvl="1"/>
            <a:r>
              <a:rPr lang="en" altLang="ja-JP" dirty="0">
                <a:hlinkClick r:id="rId4"/>
              </a:rPr>
              <a:t>https://vdata.nikkei.com/</a:t>
            </a:r>
            <a:r>
              <a:rPr lang="ja-JP" altLang="en-US"/>
              <a:t>　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2916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768351-8A54-A94C-8D09-2A0C1D734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53603"/>
            <a:ext cx="12192000" cy="1325563"/>
          </a:xfrm>
        </p:spPr>
        <p:txBody>
          <a:bodyPr/>
          <a:lstStyle/>
          <a:p>
            <a:pPr algn="ctr"/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ネットワークグラフ？</a:t>
            </a:r>
          </a:p>
        </p:txBody>
      </p:sp>
    </p:spTree>
    <p:extLst>
      <p:ext uri="{BB962C8B-B14F-4D97-AF65-F5344CB8AC3E}">
        <p14:creationId xmlns:p14="http://schemas.microsoft.com/office/powerpoint/2010/main" val="4222344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801CD0-789B-5140-9001-5BFEDAFB5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2681"/>
            <a:ext cx="9603275" cy="791073"/>
          </a:xfrm>
        </p:spPr>
        <p:txBody>
          <a:bodyPr/>
          <a:lstStyle/>
          <a:p>
            <a:pPr algn="ctr"/>
            <a:r>
              <a:rPr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例えばこんな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感じ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(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出典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: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ゼノブレイド 任天堂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)</a:t>
            </a:r>
            <a:endParaRPr kumimoji="1" lang="ja-JP" altLang="en-US" b="1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pic>
        <p:nvPicPr>
          <p:cNvPr id="5" name="図 4" descr="屋内, 座る, 小さ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4F810CBE-41A6-7949-92D2-77C04FF5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09" y="2259288"/>
            <a:ext cx="6462582" cy="353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66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768351-8A54-A94C-8D09-2A0C1D734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4174"/>
            <a:ext cx="12192000" cy="1325563"/>
          </a:xfrm>
        </p:spPr>
        <p:txBody>
          <a:bodyPr/>
          <a:lstStyle/>
          <a:p>
            <a:pPr algn="ctr"/>
            <a:r>
              <a:rPr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ネットワークグラフ概要と今回のポイント</a:t>
            </a:r>
            <a:endParaRPr kumimoji="1" lang="ja-JP" altLang="en-US" b="1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E03C9-7D97-1543-858F-68CC015E5CCF}"/>
              </a:ext>
            </a:extLst>
          </p:cNvPr>
          <p:cNvSpPr txBox="1"/>
          <p:nvPr/>
        </p:nvSpPr>
        <p:spPr>
          <a:xfrm>
            <a:off x="1569308" y="2150076"/>
            <a:ext cx="9601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「ノード」「エッジ」「プロパティ」の３要素によって、ノード間の「関係性」を表現する</a:t>
            </a:r>
            <a:endParaRPr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可視化されてなくても上記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3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要素の構造を持ったデータをネットワークグラフという</a:t>
            </a:r>
          </a:p>
          <a:p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Facebook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や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Twitter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などのほとんどの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SNS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ではバックエンドで使われている（はず）</a:t>
            </a:r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ネットワークグラフに適した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DB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はグラフ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DB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を呼ばれ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Neo4j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が有名</a:t>
            </a:r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今回は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Neo4j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を用いずに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RDB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である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MySQL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にグラフの考えを持たせた</a:t>
            </a:r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可視化には</a:t>
            </a:r>
            <a:r>
              <a:rPr kumimoji="1" lang="en-US" altLang="ja-JP" b="1" dirty="0" err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Cytoscape.js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を使用した</a:t>
            </a:r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748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75A81AB5-CE39-9249-93B4-7C7DDE7BA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1373" y="2444081"/>
            <a:ext cx="1049236" cy="1049236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E327867F-DE39-FD42-873A-4A3C2F510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2345" y="4785860"/>
            <a:ext cx="2026508" cy="1060269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C47D7637-9924-2C42-B963-589C64C0DA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9394" y="1057534"/>
            <a:ext cx="743698" cy="1049235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245B61C3-1C3F-4A4B-BED7-2FD20970DB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22824" y="408143"/>
            <a:ext cx="1213917" cy="1213917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835737DD-BF09-4448-8D8B-CD94019031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15822" y="5032868"/>
            <a:ext cx="1752191" cy="1213918"/>
          </a:xfrm>
          <a:prstGeom prst="rect">
            <a:avLst/>
          </a:prstGeom>
        </p:spPr>
      </p:pic>
      <p:pic>
        <p:nvPicPr>
          <p:cNvPr id="15" name="図 14" descr="テーブル, 挿絵 が含まれている画像&#10;&#10;自動的に生成された説明">
            <a:extLst>
              <a:ext uri="{FF2B5EF4-FFF2-40B4-BE49-F238E27FC236}">
                <a16:creationId xmlns:a16="http://schemas.microsoft.com/office/drawing/2014/main" id="{FF5F8490-603E-ED4C-9237-9AEABEB851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54822" y="2527852"/>
            <a:ext cx="2763839" cy="579187"/>
          </a:xfrm>
          <a:prstGeom prst="rect">
            <a:avLst/>
          </a:prstGeom>
        </p:spPr>
      </p:pic>
      <p:pic>
        <p:nvPicPr>
          <p:cNvPr id="16" name="グラフィックス 15" descr="男性の集団">
            <a:extLst>
              <a:ext uri="{FF2B5EF4-FFF2-40B4-BE49-F238E27FC236}">
                <a16:creationId xmlns:a16="http://schemas.microsoft.com/office/drawing/2014/main" id="{7687C20A-2178-874B-B9B9-FB9B93D3F3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9565" y="2853257"/>
            <a:ext cx="914400" cy="914400"/>
          </a:xfrm>
          <a:prstGeom prst="rect">
            <a:avLst/>
          </a:prstGeom>
        </p:spPr>
      </p:pic>
      <p:cxnSp>
        <p:nvCxnSpPr>
          <p:cNvPr id="22" name="曲線コネクタ 21">
            <a:extLst>
              <a:ext uri="{FF2B5EF4-FFF2-40B4-BE49-F238E27FC236}">
                <a16:creationId xmlns:a16="http://schemas.microsoft.com/office/drawing/2014/main" id="{0D3416F1-B268-E349-A379-E946E80A1BF2}"/>
              </a:ext>
            </a:extLst>
          </p:cNvPr>
          <p:cNvCxnSpPr>
            <a:cxnSpLocks/>
            <a:stCxn id="7" idx="3"/>
            <a:endCxn id="13" idx="0"/>
          </p:cNvCxnSpPr>
          <p:nvPr/>
        </p:nvCxnSpPr>
        <p:spPr>
          <a:xfrm flipV="1">
            <a:off x="5838853" y="5032868"/>
            <a:ext cx="5253065" cy="283127"/>
          </a:xfrm>
          <a:prstGeom prst="curvedConnector4">
            <a:avLst>
              <a:gd name="adj1" fmla="val 41661"/>
              <a:gd name="adj2" fmla="val 267984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線コネクタ 23">
            <a:extLst>
              <a:ext uri="{FF2B5EF4-FFF2-40B4-BE49-F238E27FC236}">
                <a16:creationId xmlns:a16="http://schemas.microsoft.com/office/drawing/2014/main" id="{5405B81E-59A0-5C4E-924B-6FAF248448F5}"/>
              </a:ext>
            </a:extLst>
          </p:cNvPr>
          <p:cNvCxnSpPr>
            <a:cxnSpLocks/>
            <a:stCxn id="13" idx="2"/>
            <a:endCxn id="7" idx="2"/>
          </p:cNvCxnSpPr>
          <p:nvPr/>
        </p:nvCxnSpPr>
        <p:spPr>
          <a:xfrm rot="5400000" flipH="1">
            <a:off x="7758430" y="2913299"/>
            <a:ext cx="400657" cy="6266319"/>
          </a:xfrm>
          <a:prstGeom prst="curvedConnector3">
            <a:avLst>
              <a:gd name="adj1" fmla="val -57056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AFD9902-3B4E-8640-8CC3-DD28279C5046}"/>
              </a:ext>
            </a:extLst>
          </p:cNvPr>
          <p:cNvSpPr txBox="1"/>
          <p:nvPr/>
        </p:nvSpPr>
        <p:spPr>
          <a:xfrm>
            <a:off x="7551658" y="5529494"/>
            <a:ext cx="215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データ読み出し</a:t>
            </a:r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algn="ctr"/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SQL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28C5F3A-F22A-CE4F-BE21-1859B4F7B929}"/>
              </a:ext>
            </a:extLst>
          </p:cNvPr>
          <p:cNvSpPr txBox="1"/>
          <p:nvPr/>
        </p:nvSpPr>
        <p:spPr>
          <a:xfrm>
            <a:off x="6994565" y="4655451"/>
            <a:ext cx="199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データ書き込み</a:t>
            </a:r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algn="ctr"/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SQL</a:t>
            </a:r>
          </a:p>
        </p:txBody>
      </p:sp>
      <p:cxnSp>
        <p:nvCxnSpPr>
          <p:cNvPr id="37" name="曲線コネクタ 36">
            <a:extLst>
              <a:ext uri="{FF2B5EF4-FFF2-40B4-BE49-F238E27FC236}">
                <a16:creationId xmlns:a16="http://schemas.microsoft.com/office/drawing/2014/main" id="{2D19E63A-1079-B94A-83CB-7F809C97A736}"/>
              </a:ext>
            </a:extLst>
          </p:cNvPr>
          <p:cNvCxnSpPr>
            <a:cxnSpLocks/>
            <a:stCxn id="7" idx="0"/>
            <a:endCxn id="5" idx="1"/>
          </p:cNvCxnSpPr>
          <p:nvPr/>
        </p:nvCxnSpPr>
        <p:spPr>
          <a:xfrm rot="5400000" flipH="1" flipV="1">
            <a:off x="4319906" y="3474393"/>
            <a:ext cx="1817161" cy="805774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D6C0621-4D44-9347-94E6-D6FFF33671A5}"/>
              </a:ext>
            </a:extLst>
          </p:cNvPr>
          <p:cNvSpPr txBox="1"/>
          <p:nvPr/>
        </p:nvSpPr>
        <p:spPr>
          <a:xfrm>
            <a:off x="3977611" y="3767657"/>
            <a:ext cx="152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データ渡し</a:t>
            </a:r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algn="ctr"/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JSON</a:t>
            </a:r>
          </a:p>
        </p:txBody>
      </p:sp>
      <p:cxnSp>
        <p:nvCxnSpPr>
          <p:cNvPr id="41" name="曲線コネクタ 40">
            <a:extLst>
              <a:ext uri="{FF2B5EF4-FFF2-40B4-BE49-F238E27FC236}">
                <a16:creationId xmlns:a16="http://schemas.microsoft.com/office/drawing/2014/main" id="{6593DF85-0DD3-A44B-A2B6-23DF64F6589E}"/>
              </a:ext>
            </a:extLst>
          </p:cNvPr>
          <p:cNvCxnSpPr>
            <a:cxnSpLocks/>
            <a:stCxn id="16" idx="2"/>
            <a:endCxn id="7" idx="1"/>
          </p:cNvCxnSpPr>
          <p:nvPr/>
        </p:nvCxnSpPr>
        <p:spPr>
          <a:xfrm rot="16200000" flipH="1">
            <a:off x="1470386" y="2974036"/>
            <a:ext cx="1548338" cy="3135580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曲線コネクタ 43">
            <a:extLst>
              <a:ext uri="{FF2B5EF4-FFF2-40B4-BE49-F238E27FC236}">
                <a16:creationId xmlns:a16="http://schemas.microsoft.com/office/drawing/2014/main" id="{EB2A902C-F715-D14F-8AB3-D83CEA5E7BC3}"/>
              </a:ext>
            </a:extLst>
          </p:cNvPr>
          <p:cNvCxnSpPr>
            <a:cxnSpLocks/>
            <a:stCxn id="5" idx="2"/>
            <a:endCxn id="15" idx="2"/>
          </p:cNvCxnSpPr>
          <p:nvPr/>
        </p:nvCxnSpPr>
        <p:spPr>
          <a:xfrm rot="5400000" flipH="1" flipV="1">
            <a:off x="7853227" y="1409802"/>
            <a:ext cx="386278" cy="3780751"/>
          </a:xfrm>
          <a:prstGeom prst="curvedConnector3">
            <a:avLst>
              <a:gd name="adj1" fmla="val -5918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曲線コネクタ 46">
            <a:extLst>
              <a:ext uri="{FF2B5EF4-FFF2-40B4-BE49-F238E27FC236}">
                <a16:creationId xmlns:a16="http://schemas.microsoft.com/office/drawing/2014/main" id="{8B9CDA03-FF47-6349-A41F-B3AD96D19980}"/>
              </a:ext>
            </a:extLst>
          </p:cNvPr>
          <p:cNvCxnSpPr>
            <a:cxnSpLocks/>
            <a:stCxn id="15" idx="3"/>
            <a:endCxn id="11" idx="3"/>
          </p:cNvCxnSpPr>
          <p:nvPr/>
        </p:nvCxnSpPr>
        <p:spPr>
          <a:xfrm flipH="1" flipV="1">
            <a:off x="9936741" y="1015102"/>
            <a:ext cx="1381920" cy="1802344"/>
          </a:xfrm>
          <a:prstGeom prst="curvedConnector3">
            <a:avLst>
              <a:gd name="adj1" fmla="val -16542"/>
            </a:avLst>
          </a:prstGeom>
          <a:ln w="349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F063D80-395B-1547-BFC4-C90B860DE856}"/>
              </a:ext>
            </a:extLst>
          </p:cNvPr>
          <p:cNvSpPr txBox="1"/>
          <p:nvPr/>
        </p:nvSpPr>
        <p:spPr>
          <a:xfrm>
            <a:off x="10149400" y="1897620"/>
            <a:ext cx="215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CANVAS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タグ生成</a:t>
            </a:r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cxnSp>
        <p:nvCxnSpPr>
          <p:cNvPr id="51" name="曲線コネクタ 50">
            <a:extLst>
              <a:ext uri="{FF2B5EF4-FFF2-40B4-BE49-F238E27FC236}">
                <a16:creationId xmlns:a16="http://schemas.microsoft.com/office/drawing/2014/main" id="{82ECE17A-A38B-6F44-BA3A-ADE5C52AF132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 flipV="1">
            <a:off x="4883093" y="1015100"/>
            <a:ext cx="4065373" cy="567051"/>
          </a:xfrm>
          <a:prstGeom prst="curved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B3A8E59-8989-0C4E-8AA0-EB9036F91DA3}"/>
              </a:ext>
            </a:extLst>
          </p:cNvPr>
          <p:cNvSpPr txBox="1"/>
          <p:nvPr/>
        </p:nvSpPr>
        <p:spPr>
          <a:xfrm>
            <a:off x="6530292" y="975729"/>
            <a:ext cx="112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デザイン調整</a:t>
            </a:r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cxnSp>
        <p:nvCxnSpPr>
          <p:cNvPr id="65" name="曲線コネクタ 64">
            <a:extLst>
              <a:ext uri="{FF2B5EF4-FFF2-40B4-BE49-F238E27FC236}">
                <a16:creationId xmlns:a16="http://schemas.microsoft.com/office/drawing/2014/main" id="{AB8094C3-AAA8-F540-BB8F-28CA66697B11}"/>
              </a:ext>
            </a:extLst>
          </p:cNvPr>
          <p:cNvCxnSpPr>
            <a:cxnSpLocks/>
            <a:stCxn id="9" idx="1"/>
            <a:endCxn id="16" idx="0"/>
          </p:cNvCxnSpPr>
          <p:nvPr/>
        </p:nvCxnSpPr>
        <p:spPr>
          <a:xfrm rot="10800000" flipV="1">
            <a:off x="676766" y="1582151"/>
            <a:ext cx="3462629" cy="1271105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251C9F5-10D7-E448-930A-7C4FC75C9047}"/>
              </a:ext>
            </a:extLst>
          </p:cNvPr>
          <p:cNvSpPr txBox="1"/>
          <p:nvPr/>
        </p:nvSpPr>
        <p:spPr>
          <a:xfrm>
            <a:off x="809929" y="4139529"/>
            <a:ext cx="23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ログイン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/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登録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/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編集</a:t>
            </a:r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algn="ctr"/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GET/POST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7D87099-F245-7C40-BE8D-E18121745715}"/>
              </a:ext>
            </a:extLst>
          </p:cNvPr>
          <p:cNvSpPr txBox="1"/>
          <p:nvPr/>
        </p:nvSpPr>
        <p:spPr>
          <a:xfrm>
            <a:off x="609651" y="1962182"/>
            <a:ext cx="163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ブラウザ表示</a:t>
            </a:r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sp>
        <p:nvSpPr>
          <p:cNvPr id="138" name="タイトル 1">
            <a:extLst>
              <a:ext uri="{FF2B5EF4-FFF2-40B4-BE49-F238E27FC236}">
                <a16:creationId xmlns:a16="http://schemas.microsoft.com/office/drawing/2014/main" id="{3F262ED4-50B0-FC4E-A221-B40161975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15" y="78813"/>
            <a:ext cx="4663527" cy="826094"/>
          </a:xfrm>
        </p:spPr>
        <p:txBody>
          <a:bodyPr>
            <a:normAutofit fontScale="90000"/>
          </a:bodyPr>
          <a:lstStyle/>
          <a:p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使用技術の</a:t>
            </a:r>
            <a:b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</a:b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ネットワークグラフ</a:t>
            </a: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EBEB2A35-4AEC-9241-835F-4E987B42C464}"/>
              </a:ext>
            </a:extLst>
          </p:cNvPr>
          <p:cNvSpPr txBox="1"/>
          <p:nvPr/>
        </p:nvSpPr>
        <p:spPr>
          <a:xfrm>
            <a:off x="6680609" y="3389779"/>
            <a:ext cx="2802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データを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for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文で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Cytoscape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オブジェクトに追加</a:t>
            </a:r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3140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80EA5B-86B2-E145-A704-6CF6E84D2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927" y="3090519"/>
            <a:ext cx="9603275" cy="1049235"/>
          </a:xfrm>
        </p:spPr>
        <p:txBody>
          <a:bodyPr/>
          <a:lstStyle/>
          <a:p>
            <a:pPr algn="ctr"/>
            <a:r>
              <a:rPr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デモ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タイム</a:t>
            </a:r>
          </a:p>
        </p:txBody>
      </p:sp>
    </p:spTree>
    <p:extLst>
      <p:ext uri="{BB962C8B-B14F-4D97-AF65-F5344CB8AC3E}">
        <p14:creationId xmlns:p14="http://schemas.microsoft.com/office/powerpoint/2010/main" val="1921553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F605D0-6D1D-4A4C-A9A0-7FB9E6B52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名簿内の人物間の関係性を</a:t>
            </a:r>
            <a:br>
              <a:rPr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</a:br>
            <a:r>
              <a:rPr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ネットワークグラフで可視化</a:t>
            </a:r>
            <a:endParaRPr kumimoji="1" lang="ja-JP" altLang="en-US" b="1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C6D45E8-49D7-6146-9D3F-E2BCF75A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65" y="2983276"/>
            <a:ext cx="4862704" cy="2020971"/>
          </a:xfrm>
          <a:prstGeom prst="rect">
            <a:avLst/>
          </a:prstGeom>
        </p:spPr>
      </p:pic>
      <p:pic>
        <p:nvPicPr>
          <p:cNvPr id="5" name="図 4" descr="ボート が含まれている画像&#10;&#10;自動的に生成された説明">
            <a:extLst>
              <a:ext uri="{FF2B5EF4-FFF2-40B4-BE49-F238E27FC236}">
                <a16:creationId xmlns:a16="http://schemas.microsoft.com/office/drawing/2014/main" id="{4E379BC1-2D99-E045-8E46-DE07049BE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536" y="2311322"/>
            <a:ext cx="6723399" cy="36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2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CBEDD1-AA4F-C14C-B132-23519132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222" y="495600"/>
            <a:ext cx="9603275" cy="1493838"/>
          </a:xfrm>
        </p:spPr>
        <p:txBody>
          <a:bodyPr/>
          <a:lstStyle/>
          <a:p>
            <a:pPr algn="ctr"/>
            <a:br>
              <a:rPr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</a:br>
            <a:r>
              <a:rPr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データ可視化（データビジュアライゼーション）</a:t>
            </a:r>
            <a:br>
              <a:rPr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</a:br>
            <a:r>
              <a:rPr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というジャンルに興味がわきました</a:t>
            </a:r>
            <a:endParaRPr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pic>
        <p:nvPicPr>
          <p:cNvPr id="5" name="コンテンツ プレースホルダー 4" descr="道路, 座る, ブラック, 運転 が含まれている画像&#10;&#10;自動的に生成された説明">
            <a:extLst>
              <a:ext uri="{FF2B5EF4-FFF2-40B4-BE49-F238E27FC236}">
                <a16:creationId xmlns:a16="http://schemas.microsoft.com/office/drawing/2014/main" id="{9BF93CB1-B061-8447-9308-4E8DF084E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379" y="3038368"/>
            <a:ext cx="5239193" cy="2580588"/>
          </a:xfrm>
        </p:spPr>
      </p:pic>
      <p:pic>
        <p:nvPicPr>
          <p:cNvPr id="6" name="コンテンツ プレースホルダー 4" descr="パソコンの画面&#10;&#10;自動的に生成された説明">
            <a:extLst>
              <a:ext uri="{FF2B5EF4-FFF2-40B4-BE49-F238E27FC236}">
                <a16:creationId xmlns:a16="http://schemas.microsoft.com/office/drawing/2014/main" id="{57941870-C2A4-294D-AB6C-F930AB707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18" y="2603843"/>
            <a:ext cx="5431511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60C8E-5B97-0740-8E7A-85BFED70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今後について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C547A1-FE2B-4240-A35D-0547A513F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651" y="2952206"/>
            <a:ext cx="10384972" cy="2514139"/>
          </a:xfrm>
        </p:spPr>
        <p:txBody>
          <a:bodyPr/>
          <a:lstStyle/>
          <a:p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グラフ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DB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である</a:t>
            </a:r>
            <a:r>
              <a:rPr kumimoji="1" lang="en-US" altLang="ja-JP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New4j</a:t>
            </a:r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を取り入れる</a:t>
            </a:r>
            <a:endParaRPr kumimoji="1"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ネットワークグラフの可視化ではない部分（リレーショナル）もプロダクトに利用</a:t>
            </a:r>
            <a:endParaRPr lang="en-US" altLang="ja-JP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ja-JP" altLang="en-US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世界中の個人が参加できて楽しめる情報収集とビジュアライゼーション</a:t>
            </a:r>
          </a:p>
        </p:txBody>
      </p:sp>
    </p:spTree>
    <p:extLst>
      <p:ext uri="{BB962C8B-B14F-4D97-AF65-F5344CB8AC3E}">
        <p14:creationId xmlns:p14="http://schemas.microsoft.com/office/powerpoint/2010/main" val="2926670383"/>
      </p:ext>
    </p:extLst>
  </p:cSld>
  <p:clrMapOvr>
    <a:masterClrMapping/>
  </p:clrMapOvr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ギャラリー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978</TotalTime>
  <Words>263</Words>
  <Application>Microsoft Macintosh PowerPoint</Application>
  <PresentationFormat>ワイド画面</PresentationFormat>
  <Paragraphs>43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Tsukushi A Round Gothic</vt:lpstr>
      <vt:lpstr>游ゴシック</vt:lpstr>
      <vt:lpstr>Arial</vt:lpstr>
      <vt:lpstr>Gill Sans MT</vt:lpstr>
      <vt:lpstr>ギャラリー</vt:lpstr>
      <vt:lpstr>GRAM ネットワークグラフ名簿</vt:lpstr>
      <vt:lpstr>ネットワークグラフ？</vt:lpstr>
      <vt:lpstr>例えばこんな感じ(出典:ゼノブレイド 任天堂)</vt:lpstr>
      <vt:lpstr>ネットワークグラフ概要と今回のポイント</vt:lpstr>
      <vt:lpstr>使用技術の ネットワークグラフ</vt:lpstr>
      <vt:lpstr>デモタイム</vt:lpstr>
      <vt:lpstr>名簿内の人物間の関係性を ネットワークグラフで可視化</vt:lpstr>
      <vt:lpstr> データ可視化（データビジュアライゼーション） というジャンルに興味がわきました</vt:lpstr>
      <vt:lpstr>今後について</vt:lpstr>
      <vt:lpstr>参考URL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gram</dc:title>
  <dc:creator>吉田 洋</dc:creator>
  <cp:lastModifiedBy>吉田 洋</cp:lastModifiedBy>
  <cp:revision>20</cp:revision>
  <dcterms:created xsi:type="dcterms:W3CDTF">2020-06-23T22:02:42Z</dcterms:created>
  <dcterms:modified xsi:type="dcterms:W3CDTF">2020-06-25T01:27:58Z</dcterms:modified>
</cp:coreProperties>
</file>